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Comfortaa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667EE2C-B938-4B12-ACCC-8CE41F046E9D}">
  <a:tblStyle styleId="{1667EE2C-B938-4B12-ACCC-8CE41F046E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Comfortaa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Dariusz Wrzesień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663" y="1464800"/>
            <a:ext cx="4019979" cy="22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1292400" y="2207700"/>
            <a:ext cx="6559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latin typeface="Comfortaa"/>
                <a:ea typeface="Comfortaa"/>
                <a:cs typeface="Comfortaa"/>
                <a:sym typeface="Comfortaa"/>
              </a:rPr>
              <a:t>asm.js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LLVM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Emscripten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156" name="Shape 156"/>
          <p:cNvCxnSpPr>
            <a:stCxn id="149" idx="3"/>
            <a:endCxn id="151" idx="1"/>
          </p:cNvCxnSpPr>
          <p:nvPr/>
        </p:nvCxnSpPr>
        <p:spPr>
          <a:xfrm>
            <a:off x="217355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Shape 157"/>
          <p:cNvCxnSpPr>
            <a:stCxn id="153" idx="3"/>
            <a:endCxn id="155" idx="1"/>
          </p:cNvCxnSpPr>
          <p:nvPr/>
        </p:nvCxnSpPr>
        <p:spPr>
          <a:xfrm>
            <a:off x="499220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Shape 158"/>
          <p:cNvCxnSpPr>
            <a:stCxn id="151" idx="3"/>
            <a:endCxn id="153" idx="1"/>
          </p:cNvCxnSpPr>
          <p:nvPr/>
        </p:nvCxnSpPr>
        <p:spPr>
          <a:xfrm>
            <a:off x="3471275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Shape 159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1" name="Shape 161"/>
          <p:cNvCxnSpPr/>
          <p:nvPr/>
        </p:nvCxnSpPr>
        <p:spPr>
          <a:xfrm>
            <a:off x="6559800" y="2947875"/>
            <a:ext cx="686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2" name="Shape 162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asm.js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739750"/>
            <a:ext cx="994725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1078575" y="1920425"/>
            <a:ext cx="70578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33333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WebAssembly</a:t>
            </a:r>
            <a:r>
              <a:rPr lang="pl" sz="1800">
                <a:solidFill>
                  <a:srgbClr val="33333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jest nowym rodzajem języka, który może być uruchomiony w nowoczesnych wersjach przeglądarek. Jest językiem niskopoziomowym, który działa z szybkością zbliżoną do rozwiązań natywnych i pozwala na kompilacje kodu napisanego w takich językach jak C/C++ do kodu docelowego, który może być użyty  w web.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6959175" y="3649450"/>
            <a:ext cx="1177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/>
              <a:t>https://developer.mozilla.org</a:t>
            </a:r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723300" y="2332500"/>
            <a:ext cx="7697400" cy="4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Czym WebAssembly nie jest?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474" y="1009413"/>
            <a:ext cx="1577050" cy="31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 rot="-5400000">
            <a:off x="4340825" y="2865100"/>
            <a:ext cx="2288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/>
              <a:t>źródło: </a:t>
            </a:r>
            <a:r>
              <a:rPr i="1" lang="pl" sz="600"/>
              <a:t>https://github.com/carlosbaraza/web-assembly-logo</a:t>
            </a:r>
            <a:endParaRPr i="1"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723300" y="15095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Zastosowanie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966450" y="2178925"/>
            <a:ext cx="72111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gry,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multimedia (rozpoznawanie obrazów, edycja video, aplikacje typu CAD),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możliwość wykorzystania istniejących rozwiązań napisanych w C/C++ (OpenCV, Box2D, DICOM),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64-bitowe obliczenia matematyczne (SHA512, Fractal Calculations).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723300" y="23415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2820450" y="1309725"/>
            <a:ext cx="3503100" cy="167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 </a:t>
            </a:r>
            <a:r>
              <a:rPr b="1" lang="pl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(int n)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(n == 1) return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(n == 2) return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return fib(n-1) + fib(n-2);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97" name="Shape 197"/>
          <p:cNvGraphicFramePr/>
          <p:nvPr/>
        </p:nvGraphicFramePr>
        <p:xfrm>
          <a:off x="952500" y="33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{1667EE2C-B938-4B12-ACCC-8CE41F046E9D}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13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21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34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55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1154250" y="2345250"/>
            <a:ext cx="68355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emcc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fib.c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-O1 -o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fib.wasm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-s WASM=1 -s SIDE_MODULE=1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327280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3272788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Moduł WASM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5509025" y="2541375"/>
            <a:ext cx="780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5509075" y="2541375"/>
            <a:ext cx="780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HTML</a:t>
            </a:r>
            <a:endParaRPr/>
          </a:p>
        </p:txBody>
      </p:sp>
      <p:cxnSp>
        <p:nvCxnSpPr>
          <p:cNvPr id="214" name="Shape 214"/>
          <p:cNvCxnSpPr>
            <a:stCxn id="209" idx="3"/>
            <a:endCxn id="211" idx="1"/>
          </p:cNvCxnSpPr>
          <p:nvPr/>
        </p:nvCxnSpPr>
        <p:spPr>
          <a:xfrm>
            <a:off x="2173550" y="2949213"/>
            <a:ext cx="10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Shape 215"/>
          <p:cNvCxnSpPr>
            <a:stCxn id="211" idx="3"/>
            <a:endCxn id="213" idx="1"/>
          </p:cNvCxnSpPr>
          <p:nvPr/>
        </p:nvCxnSpPr>
        <p:spPr>
          <a:xfrm>
            <a:off x="4344688" y="2949213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Shape 216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</a:t>
            </a:r>
            <a:r>
              <a:rPr b="1"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wasm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2173550" y="2604975"/>
            <a:ext cx="1099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Emscripten</a:t>
            </a:r>
            <a:endParaRPr/>
          </a:p>
        </p:txBody>
      </p:sp>
      <p:sp>
        <p:nvSpPr>
          <p:cNvPr id="220" name="Shape 220"/>
          <p:cNvSpPr txBox="1"/>
          <p:nvPr/>
        </p:nvSpPr>
        <p:spPr>
          <a:xfrm>
            <a:off x="4356475" y="2604975"/>
            <a:ext cx="1152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221" name="Shape 221"/>
          <p:cNvCxnSpPr/>
          <p:nvPr/>
        </p:nvCxnSpPr>
        <p:spPr>
          <a:xfrm flipH="1" rot="10800000">
            <a:off x="6550200" y="2946363"/>
            <a:ext cx="728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1995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66600" y="1407150"/>
            <a:ext cx="7810800" cy="23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fetch("</a:t>
            </a:r>
            <a:r>
              <a:rPr b="1" lang="pl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fib.wasm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")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.then(response =&gt; response.arrayBuffer())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.then(bytes =&gt; WebAssembly.instantiate(bytes, importObject))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.then(results =&gt;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console.log(</a:t>
            </a:r>
            <a:r>
              <a:rPr b="1"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results.instance.exports._fib(10)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});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537875"/>
            <a:ext cx="6770700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 rot="-5400000">
            <a:off x="6813000" y="3336625"/>
            <a:ext cx="2288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/>
              <a:t>źródło: </a:t>
            </a:r>
            <a:r>
              <a:rPr i="1" lang="pl" sz="600"/>
              <a:t>https://caniuse.com/#feat=wasm</a:t>
            </a:r>
            <a:endParaRPr i="1"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723300" y="4119064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Netscape Navigator wersja 2.0.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25" y="563925"/>
            <a:ext cx="5606851" cy="35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 rot="-5400000">
            <a:off x="6628875" y="3078388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/>
              <a:t>źródło: Wikipedia</a:t>
            </a:r>
            <a:endParaRPr i="1"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723300" y="42386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Animowane GIFy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Shape 105"/>
          <p:cNvSpPr txBox="1"/>
          <p:nvPr/>
        </p:nvSpPr>
        <p:spPr>
          <a:xfrm rot="-5400000">
            <a:off x="5760900" y="3244475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/>
              <a:t>źródło: </a:t>
            </a:r>
            <a:r>
              <a:rPr i="1" lang="pl" sz="600"/>
              <a:t>https://giphy.com</a:t>
            </a:r>
            <a:endParaRPr i="1" sz="600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825" y="444325"/>
            <a:ext cx="3794351" cy="379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723300" y="38688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975" y="814126"/>
            <a:ext cx="2764050" cy="2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 rot="-5400000">
            <a:off x="5209125" y="2583975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/>
              <a:t>źródło: Wikipedia</a:t>
            </a:r>
            <a:endParaRPr i="1"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2008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471875" y="3747125"/>
            <a:ext cx="8197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Google Chrome oraz silnik JavaScript </a:t>
            </a: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V8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826" y="935876"/>
            <a:ext cx="2811249" cy="28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626" y="1340351"/>
            <a:ext cx="2002300" cy="20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 rot="-5400000">
            <a:off x="6579075" y="24471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/>
              <a:t>źródło: Wikipedia</a:t>
            </a:r>
            <a:endParaRPr i="1"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99" y="551125"/>
            <a:ext cx="4387197" cy="358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874500" y="1624650"/>
            <a:ext cx="73950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NaCl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Portable 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(pNaCl)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